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7679b0a79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7679b0a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67679b0a79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TS_university_logo_whitevert.png" id="20" name="Google Shape;20;p2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4" name="Google Shape;134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8" name="Google Shape;138;p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41" name="Google Shape;141;p11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2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47" name="Google Shape;147;p12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50" name="Google Shape;150;p12"/>
          <p:cNvPicPr preferRelativeResize="0"/>
          <p:nvPr/>
        </p:nvPicPr>
        <p:blipFill rotWithShape="1">
          <a:blip r:embed="rId2">
            <a:alphaModFix/>
          </a:blip>
          <a:srcRect b="0" l="5336" r="0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IN" sz="9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9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>
            <p:ph idx="1" type="body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2"/>
          <p:cNvSpPr txBox="1"/>
          <p:nvPr>
            <p:ph idx="2" type="body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/>
        </p:nvSpPr>
        <p:spPr>
          <a:xfrm>
            <a:off x="251520" y="6596063"/>
            <a:ext cx="889248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							            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8" name="Google Shape;28;p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31" name="Google Shape;31;p3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" name="Google Shape;33;p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" name="Google Shape;37;p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"/>
          <p:cNvSpPr txBox="1"/>
          <p:nvPr>
            <p:ph idx="1" type="body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TS_university_logo_whitevert.png" id="47" name="Google Shape;47;p4"/>
          <p:cNvPicPr preferRelativeResize="0"/>
          <p:nvPr/>
        </p:nvPicPr>
        <p:blipFill rotWithShape="1">
          <a:blip r:embed="rId3">
            <a:alphaModFix/>
          </a:blip>
          <a:srcRect b="28592" l="0" r="0" t="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"/>
          <p:cNvSpPr txBox="1"/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Server\D\jyoti\FI023_BITS_v1\styleguide img\IMG_5627_b.jpg" id="52" name="Google Shape;5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7.png" id="54" name="Google Shape;54;p5"/>
          <p:cNvPicPr preferRelativeResize="0"/>
          <p:nvPr/>
        </p:nvPicPr>
        <p:blipFill rotWithShape="1">
          <a:blip r:embed="rId3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i="0" lang="en-IN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idx="1" type="body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.png" id="62" name="Google Shape;62;p6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4" name="Google Shape;64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8" name="Google Shape;68;p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3" name="Google Shape;73;p6"/>
          <p:cNvSpPr txBox="1"/>
          <p:nvPr>
            <p:ph idx="2" type="body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indent="-3302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6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7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7" name="Google Shape;77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1" name="Google Shape;81;p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84" name="Google Shape;84;p7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"/>
          <p:cNvSpPr txBox="1"/>
          <p:nvPr>
            <p:ph idx="1" type="body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7"/>
          <p:cNvSpPr txBox="1"/>
          <p:nvPr>
            <p:ph idx="2" type="body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7"/>
          <p:cNvSpPr txBox="1"/>
          <p:nvPr>
            <p:ph idx="3" type="body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7"/>
          <p:cNvSpPr txBox="1"/>
          <p:nvPr>
            <p:ph idx="4" type="body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0" name="Google Shape;90;p7"/>
          <p:cNvSpPr txBox="1"/>
          <p:nvPr>
            <p:ph idx="5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3" name="Google Shape;93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7" name="Google Shape;97;p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00" name="Google Shape;100;p8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"/>
          <p:cNvSpPr txBox="1"/>
          <p:nvPr>
            <p:ph idx="1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05" name="Google Shape;105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9" name="Google Shape;109;p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12" name="Google Shape;112;p9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5" name="Google Shape;115;p9"/>
          <p:cNvSpPr txBox="1"/>
          <p:nvPr>
            <p:ph idx="2" type="body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9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9" name="Google Shape;119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3" name="Google Shape;123;p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icture 7.png" id="126" name="Google Shape;126;p10"/>
          <p:cNvPicPr preferRelativeResize="0"/>
          <p:nvPr/>
        </p:nvPicPr>
        <p:blipFill rotWithShape="1">
          <a:blip r:embed="rId2">
            <a:alphaModFix/>
          </a:blip>
          <a:srcRect b="5333" l="1923" r="0" t="0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b="0" i="0" lang="en-IN" sz="1100" u="none" cap="none" strike="noStrik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0"/>
          <p:cNvSpPr/>
          <p:nvPr>
            <p:ph idx="2" type="pic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1" name="Google Shape;131;p10"/>
          <p:cNvSpPr txBox="1"/>
          <p:nvPr>
            <p:ph idx="3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>
            <p:ph idx="1" type="body"/>
          </p:nvPr>
        </p:nvSpPr>
        <p:spPr>
          <a:xfrm>
            <a:off x="2062775" y="5478000"/>
            <a:ext cx="461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IN" sz="2000"/>
              <a:t>SUYASH MANGLA (2023A70593P)</a:t>
            </a:r>
            <a:endParaRPr sz="2000"/>
          </a:p>
        </p:txBody>
      </p:sp>
      <p:sp>
        <p:nvSpPr>
          <p:cNvPr id="159" name="Google Shape;159;p13"/>
          <p:cNvSpPr txBox="1"/>
          <p:nvPr>
            <p:ph type="title"/>
          </p:nvPr>
        </p:nvSpPr>
        <p:spPr>
          <a:xfrm>
            <a:off x="2008150" y="3543400"/>
            <a:ext cx="67053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PRACTICE SCHOOL - 1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/>
              <a:t>MID Semester Presentation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/>
          </a:p>
        </p:txBody>
      </p:sp>
      <p:sp>
        <p:nvSpPr>
          <p:cNvPr id="160" name="Google Shape;160;p13"/>
          <p:cNvSpPr txBox="1"/>
          <p:nvPr/>
        </p:nvSpPr>
        <p:spPr>
          <a:xfrm>
            <a:off x="2062775" y="4536450"/>
            <a:ext cx="6544500" cy="10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800">
                <a:solidFill>
                  <a:schemeClr val="lt1"/>
                </a:solidFill>
              </a:rPr>
              <a:t>Business Insights Dashboard using Power BI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IN" sz="2000"/>
              <a:t>IIC (INK IN CAPS) </a:t>
            </a:r>
            <a:r>
              <a:rPr lang="en-IN" sz="2000"/>
              <a:t>is a Mumbai-based full-service MarTech agency specializing in designing scalable experiential marketing campaigns. 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IN" sz="2000"/>
              <a:t>The company leverages cutting-edge technologies such as Artificial Intelligence, Interactive Media, Augmented Reality (AR), Virtual Reality (VR) and Content Development to help brands deliver immersive and engaging experiences.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>
                <a:highlight>
                  <a:schemeClr val="lt1"/>
                </a:highlight>
              </a:rPr>
              <a:t>I am working on a </a:t>
            </a:r>
            <a:r>
              <a:rPr b="1" lang="en-IN" sz="2000">
                <a:highlight>
                  <a:schemeClr val="lt1"/>
                </a:highlight>
              </a:rPr>
              <a:t>Business Insights Dashboard project </a:t>
            </a:r>
            <a:r>
              <a:rPr lang="en-IN" sz="2000">
                <a:highlight>
                  <a:schemeClr val="lt1"/>
                </a:highlight>
              </a:rPr>
              <a:t>at IIC Interactive Labs, under the mentorship of </a:t>
            </a:r>
            <a:r>
              <a:rPr b="1" lang="en-IN" sz="2000">
                <a:highlight>
                  <a:schemeClr val="lt1"/>
                </a:highlight>
              </a:rPr>
              <a:t>Ms. Divya Jain</a:t>
            </a:r>
            <a:r>
              <a:rPr lang="en-IN" sz="2000">
                <a:highlight>
                  <a:schemeClr val="lt1"/>
                </a:highlight>
              </a:rPr>
              <a:t>, where we utilize</a:t>
            </a:r>
            <a:r>
              <a:rPr b="1" lang="en-IN" sz="2000">
                <a:highlight>
                  <a:schemeClr val="lt1"/>
                </a:highlight>
              </a:rPr>
              <a:t> Power BI</a:t>
            </a:r>
            <a:r>
              <a:rPr lang="en-IN" sz="2000">
                <a:highlight>
                  <a:schemeClr val="lt1"/>
                </a:highlight>
              </a:rPr>
              <a:t> to analyze company performance data and deliver interactive, data-driven visualizations.</a:t>
            </a:r>
            <a:endParaRPr sz="2000">
              <a:highlight>
                <a:schemeClr val="lt1"/>
              </a:highlight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Currently transitioning to </a:t>
            </a:r>
            <a:r>
              <a:rPr b="1" lang="en-IN" sz="2000"/>
              <a:t>Google Data Studio</a:t>
            </a:r>
            <a:r>
              <a:rPr lang="en-IN" sz="2000"/>
              <a:t> (Looker Studio) to explore data visualization 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167" name="Google Shape;167;p14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Company &amp;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/>
        </p:nvSpPr>
        <p:spPr>
          <a:xfrm>
            <a:off x="417525" y="469225"/>
            <a:ext cx="5992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chemeClr val="dk1"/>
                </a:solidFill>
              </a:rPr>
              <a:t>My Learnings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496900" y="1434950"/>
            <a:ext cx="8136000" cy="5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Gained practical experience in </a:t>
            </a:r>
            <a:r>
              <a:rPr b="1" lang="en-IN" sz="1800">
                <a:solidFill>
                  <a:schemeClr val="dk1"/>
                </a:solidFill>
              </a:rPr>
              <a:t>data modeling</a:t>
            </a:r>
            <a:r>
              <a:rPr lang="en-IN" sz="1800">
                <a:solidFill>
                  <a:schemeClr val="dk1"/>
                </a:solidFill>
              </a:rPr>
              <a:t>, including creating relationships between tables using primary and foreign keys.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Learned to </a:t>
            </a:r>
            <a:r>
              <a:rPr b="1" lang="en-IN" sz="1800">
                <a:solidFill>
                  <a:schemeClr val="dk1"/>
                </a:solidFill>
              </a:rPr>
              <a:t>clean, transform, and shape data</a:t>
            </a:r>
            <a:r>
              <a:rPr lang="en-IN" sz="1800">
                <a:solidFill>
                  <a:schemeClr val="dk1"/>
                </a:solidFill>
              </a:rPr>
              <a:t> using Power Query Editor for accurate and consistent analysis.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Used </a:t>
            </a:r>
            <a:r>
              <a:rPr b="1" lang="en-IN" sz="1800">
                <a:solidFill>
                  <a:schemeClr val="dk1"/>
                </a:solidFill>
              </a:rPr>
              <a:t>DAX (Data Analysis Expressions)</a:t>
            </a:r>
            <a:r>
              <a:rPr lang="en-IN" sz="1800">
                <a:solidFill>
                  <a:schemeClr val="dk1"/>
                </a:solidFill>
              </a:rPr>
              <a:t> to create calculated columns, measures, and custom KPIs.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Designed interactive dashboards using various </a:t>
            </a:r>
            <a:r>
              <a:rPr b="1" lang="en-IN" sz="1800">
                <a:solidFill>
                  <a:schemeClr val="dk1"/>
                </a:solidFill>
              </a:rPr>
              <a:t>visuals</a:t>
            </a:r>
            <a:r>
              <a:rPr lang="en-IN" sz="1800">
                <a:solidFill>
                  <a:schemeClr val="dk1"/>
                </a:solidFill>
              </a:rPr>
              <a:t> like bar charts, line charts, donut charts, and maps.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I</a:t>
            </a:r>
            <a:r>
              <a:rPr lang="en-IN" sz="1800">
                <a:solidFill>
                  <a:schemeClr val="dk1"/>
                </a:solidFill>
              </a:rPr>
              <a:t>mplemented</a:t>
            </a:r>
            <a:r>
              <a:rPr lang="en-IN" sz="1800">
                <a:solidFill>
                  <a:schemeClr val="dk1"/>
                </a:solidFill>
              </a:rPr>
              <a:t> </a:t>
            </a:r>
            <a:r>
              <a:rPr b="1" lang="en-IN" sz="1800">
                <a:solidFill>
                  <a:schemeClr val="dk1"/>
                </a:solidFill>
              </a:rPr>
              <a:t>slicers, filters, and tooltips</a:t>
            </a:r>
            <a:r>
              <a:rPr lang="en-IN" sz="1800">
                <a:solidFill>
                  <a:schemeClr val="dk1"/>
                </a:solidFill>
              </a:rPr>
              <a:t> to enhance dashboard interactivity and user experience.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Practiced </a:t>
            </a:r>
            <a:r>
              <a:rPr b="1" lang="en-IN" sz="1800">
                <a:solidFill>
                  <a:schemeClr val="dk1"/>
                </a:solidFill>
              </a:rPr>
              <a:t>color coding, layout formatting, and theme consistency</a:t>
            </a:r>
            <a:r>
              <a:rPr lang="en-IN" sz="1800">
                <a:solidFill>
                  <a:schemeClr val="dk1"/>
                </a:solidFill>
              </a:rPr>
              <a:t> for professional dashboard presentation.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idx="2" type="body"/>
          </p:nvPr>
        </p:nvSpPr>
        <p:spPr>
          <a:xfrm>
            <a:off x="182000" y="96350"/>
            <a:ext cx="56934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/>
              <a:t>Business Dashboards - 1</a:t>
            </a:r>
            <a:endParaRPr/>
          </a:p>
        </p:txBody>
      </p:sp>
      <p:pic>
        <p:nvPicPr>
          <p:cNvPr id="179" name="Google Shape;179;p16" title="Screenshot 2025-06-20 at 19.43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475" y="1490750"/>
            <a:ext cx="4998800" cy="479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/>
        </p:nvSpPr>
        <p:spPr>
          <a:xfrm>
            <a:off x="182000" y="1421625"/>
            <a:ext cx="3700200" cy="48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dk1"/>
                </a:solidFill>
              </a:rPr>
              <a:t>Key Visuals &amp; Insights: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Classic Cars are the top-selling product with </a:t>
            </a:r>
            <a:r>
              <a:rPr b="1" lang="en-IN" sz="1800">
                <a:solidFill>
                  <a:schemeClr val="dk1"/>
                </a:solidFill>
              </a:rPr>
              <a:t>$3.9M</a:t>
            </a:r>
            <a:r>
              <a:rPr lang="en-IN" sz="1800">
                <a:solidFill>
                  <a:schemeClr val="dk1"/>
                </a:solidFill>
              </a:rPr>
              <a:t> in sales, followed by Vintage Cars and Motorcycles.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Peak observed in </a:t>
            </a:r>
            <a:r>
              <a:rPr b="1" lang="en-IN" sz="1800">
                <a:solidFill>
                  <a:schemeClr val="dk1"/>
                </a:solidFill>
              </a:rPr>
              <a:t>November</a:t>
            </a:r>
            <a:r>
              <a:rPr lang="en-IN" sz="1800">
                <a:solidFill>
                  <a:schemeClr val="dk1"/>
                </a:solidFill>
              </a:rPr>
              <a:t> with sales touching </a:t>
            </a:r>
            <a:r>
              <a:rPr b="1" lang="en-IN" sz="1800">
                <a:solidFill>
                  <a:schemeClr val="dk1"/>
                </a:solidFill>
              </a:rPr>
              <a:t>$2.2M</a:t>
            </a:r>
            <a:r>
              <a:rPr lang="en-IN" sz="1800">
                <a:solidFill>
                  <a:schemeClr val="dk1"/>
                </a:solidFill>
              </a:rPr>
              <a:t>; lowest in </a:t>
            </a:r>
            <a:r>
              <a:rPr b="1" lang="en-IN" sz="1800">
                <a:solidFill>
                  <a:schemeClr val="dk1"/>
                </a:solidFill>
              </a:rPr>
              <a:t>June and July</a:t>
            </a:r>
            <a:r>
              <a:rPr lang="en-I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High sales observed in cities like </a:t>
            </a:r>
            <a:r>
              <a:rPr b="1" lang="en-IN" sz="1800">
                <a:solidFill>
                  <a:schemeClr val="dk1"/>
                </a:solidFill>
              </a:rPr>
              <a:t>New York, San Francisco and Tokyo.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Slicers</a:t>
            </a:r>
            <a:r>
              <a:rPr lang="en-IN" sz="1800">
                <a:solidFill>
                  <a:schemeClr val="dk1"/>
                </a:solidFill>
              </a:rPr>
              <a:t> for filtering by Country, Product, and Date Range for dynamic insights.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idx="2" type="body"/>
          </p:nvPr>
        </p:nvSpPr>
        <p:spPr>
          <a:xfrm>
            <a:off x="191100" y="213200"/>
            <a:ext cx="6582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/>
              <a:t>Business Dashboards - 2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52"/>
              <a:buNone/>
            </a:pPr>
            <a:r>
              <a:t/>
            </a:r>
            <a:endParaRPr/>
          </a:p>
        </p:txBody>
      </p:sp>
      <p:pic>
        <p:nvPicPr>
          <p:cNvPr id="186" name="Google Shape;186;p17" title="Screenshot 2025-06-20 at 19.40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650" y="1465250"/>
            <a:ext cx="5223851" cy="481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/>
        </p:nvSpPr>
        <p:spPr>
          <a:xfrm>
            <a:off x="111725" y="1557175"/>
            <a:ext cx="35058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Adding new features: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Smaller categories like trains and ships</a:t>
            </a:r>
            <a:r>
              <a:rPr lang="en-IN" sz="1800">
                <a:solidFill>
                  <a:schemeClr val="dk1"/>
                </a:solidFill>
              </a:rPr>
              <a:t> may need performance evaluation or repositioning.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Large deal sizes are consistently observed in classic cars</a:t>
            </a:r>
            <a:r>
              <a:rPr lang="en-IN" sz="1800">
                <a:solidFill>
                  <a:schemeClr val="dk1"/>
                </a:solidFill>
              </a:rPr>
              <a:t> across almost all countries, underscoring their role in driving not just volume but also high-value transactions.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 title="Screenshot 2025-06-19 at 01.07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375" y="1515888"/>
            <a:ext cx="5126925" cy="48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199075" y="1515950"/>
            <a:ext cx="3635700" cy="4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The company has generated a total of </a:t>
            </a:r>
            <a:r>
              <a:rPr b="1" lang="en-IN" sz="1800">
                <a:solidFill>
                  <a:schemeClr val="dk1"/>
                </a:solidFill>
              </a:rPr>
              <a:t>$8M in revenue</a:t>
            </a:r>
            <a:r>
              <a:rPr lang="en-IN" sz="1800">
                <a:solidFill>
                  <a:schemeClr val="dk1"/>
                </a:solidFill>
              </a:rPr>
              <a:t>, with </a:t>
            </a:r>
            <a:r>
              <a:rPr b="1" lang="en-IN" sz="1800">
                <a:solidFill>
                  <a:schemeClr val="dk1"/>
                </a:solidFill>
              </a:rPr>
              <a:t>6M in expenses</a:t>
            </a:r>
            <a:r>
              <a:rPr lang="en-IN" sz="1800">
                <a:solidFill>
                  <a:schemeClr val="dk1"/>
                </a:solidFill>
              </a:rPr>
              <a:t>, and a total workforce of </a:t>
            </a:r>
            <a:r>
              <a:rPr b="1" lang="en-IN" sz="1800">
                <a:solidFill>
                  <a:schemeClr val="dk1"/>
                </a:solidFill>
              </a:rPr>
              <a:t>1,076 employees</a:t>
            </a:r>
            <a:r>
              <a:rPr lang="en-I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967 new clients</a:t>
            </a:r>
            <a:r>
              <a:rPr lang="en-IN" sz="1800">
                <a:solidFill>
                  <a:schemeClr val="dk1"/>
                </a:solidFill>
              </a:rPr>
              <a:t> have been onboarded, indicating steady business growth.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Project 5 leads</a:t>
            </a:r>
            <a:r>
              <a:rPr lang="en-IN" sz="1800">
                <a:solidFill>
                  <a:schemeClr val="dk1"/>
                </a:solidFill>
              </a:rPr>
              <a:t> in revenue at </a:t>
            </a:r>
            <a:r>
              <a:rPr b="1" lang="en-IN" sz="1800">
                <a:solidFill>
                  <a:schemeClr val="dk1"/>
                </a:solidFill>
              </a:rPr>
              <a:t>$2.05M</a:t>
            </a:r>
            <a:r>
              <a:rPr lang="en-IN" sz="1800">
                <a:solidFill>
                  <a:schemeClr val="dk1"/>
                </a:solidFill>
              </a:rPr>
              <a:t>, followed closely by </a:t>
            </a:r>
            <a:r>
              <a:rPr b="1" lang="en-IN" sz="1800">
                <a:solidFill>
                  <a:schemeClr val="dk1"/>
                </a:solidFill>
              </a:rPr>
              <a:t>Project 3 ($1.99M)</a:t>
            </a:r>
            <a:r>
              <a:rPr lang="en-I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IN" sz="1800">
                <a:solidFill>
                  <a:schemeClr val="dk1"/>
                </a:solidFill>
              </a:rPr>
              <a:t>Projects 2 and 4 have the lowest revenue</a:t>
            </a:r>
            <a:r>
              <a:rPr lang="en-IN" sz="1800">
                <a:solidFill>
                  <a:schemeClr val="dk1"/>
                </a:solidFill>
              </a:rPr>
              <a:t>, suggesting potential areas for review or optimization.</a:t>
            </a:r>
            <a:br>
              <a:rPr lang="en-I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329325" y="301675"/>
            <a:ext cx="6111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800">
                <a:solidFill>
                  <a:schemeClr val="dk1"/>
                </a:solidFill>
              </a:rPr>
              <a:t>Performance Dashboard</a:t>
            </a:r>
            <a:endParaRPr b="1"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04800" y="1493837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I successfully created </a:t>
            </a:r>
            <a:r>
              <a:rPr b="1" lang="en-IN" sz="2000"/>
              <a:t>three interactive dashboards</a:t>
            </a:r>
            <a:r>
              <a:rPr lang="en-IN" sz="2000"/>
              <a:t> using the </a:t>
            </a:r>
            <a:r>
              <a:rPr b="1" lang="en-IN" sz="2000"/>
              <a:t>web version of Power BI</a:t>
            </a:r>
            <a:r>
              <a:rPr lang="en-IN" sz="2000"/>
              <a:t>, focusing on visualizing key performance metrics such as revenue, departmental performance, regional distribution, and project-based analysis.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These dashboards enabled insightful business decisions through clean design, filters, and tooltips.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Currently, I have transitioned to </a:t>
            </a:r>
            <a:r>
              <a:rPr b="1" lang="en-IN" sz="2000"/>
              <a:t>Google Data Studio</a:t>
            </a:r>
            <a:r>
              <a:rPr lang="en-IN" sz="2000"/>
              <a:t>, where I’m building a </a:t>
            </a:r>
            <a:r>
              <a:rPr b="1" lang="en-IN" sz="2000"/>
              <a:t>comprehensive marketing dashboard</a:t>
            </a:r>
            <a:r>
              <a:rPr lang="en-IN" sz="2000"/>
              <a:t> aimed at providing actionable insights to the marketing leadership team.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000"/>
              <a:t> </a:t>
            </a:r>
            <a:endParaRPr sz="2000"/>
          </a:p>
        </p:txBody>
      </p:sp>
      <p:sp>
        <p:nvSpPr>
          <p:cNvPr id="201" name="Google Shape;201;p19"/>
          <p:cNvSpPr txBox="1"/>
          <p:nvPr>
            <p:ph idx="2" type="body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Conclusion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2123728" y="3573016"/>
            <a:ext cx="641067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